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  <p:sldMasterId id="2147483768" r:id="rId2"/>
  </p:sldMasterIdLst>
  <p:notesMasterIdLst>
    <p:notesMasterId r:id="rId22"/>
  </p:notesMasterIdLst>
  <p:sldIdLst>
    <p:sldId id="256" r:id="rId3"/>
    <p:sldId id="265" r:id="rId4"/>
    <p:sldId id="269" r:id="rId5"/>
    <p:sldId id="275" r:id="rId6"/>
    <p:sldId id="268" r:id="rId7"/>
    <p:sldId id="273" r:id="rId8"/>
    <p:sldId id="288" r:id="rId9"/>
    <p:sldId id="289" r:id="rId10"/>
    <p:sldId id="270" r:id="rId11"/>
    <p:sldId id="276" r:id="rId12"/>
    <p:sldId id="284" r:id="rId13"/>
    <p:sldId id="285" r:id="rId14"/>
    <p:sldId id="286" r:id="rId15"/>
    <p:sldId id="287" r:id="rId16"/>
    <p:sldId id="258" r:id="rId17"/>
    <p:sldId id="281" r:id="rId18"/>
    <p:sldId id="282" r:id="rId19"/>
    <p:sldId id="290" r:id="rId20"/>
    <p:sldId id="283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26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8/6/2025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zanimljivi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nedavni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doga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aji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>
                <a:solidFill>
                  <a:prstClr val="black"/>
                </a:solidFill>
              </a:rPr>
              <a:pPr/>
              <a:t>16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77451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19171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8642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44724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47503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902596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790632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84636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252782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51592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98778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94414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57400" y="5626268"/>
            <a:ext cx="7975600" cy="847684"/>
          </a:xfrm>
        </p:spPr>
        <p:txBody>
          <a:bodyPr>
            <a:norm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ARHIVAR / AS.REALIZACIJE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57500" y="152400"/>
            <a:ext cx="647700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41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76201" y="405825"/>
            <a:ext cx="61133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2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Rad sa serverima 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86152" y="66674"/>
            <a:ext cx="8705848" cy="6727247"/>
          </a:xfrm>
        </p:spPr>
      </p:pic>
    </p:spTree>
    <p:extLst>
      <p:ext uri="{BB962C8B-B14F-4D97-AF65-F5344CB8AC3E}">
        <p14:creationId xmlns:p14="http://schemas.microsoft.com/office/powerpoint/2010/main" val="1549003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76201" y="405825"/>
            <a:ext cx="61133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2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Rad sa serverima 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F5AFC6C-E628-4B10-5546-F25609860D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6151" y="76200"/>
            <a:ext cx="8705849" cy="6718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27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76201" y="405825"/>
            <a:ext cx="61133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2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Rad sa serverima 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ED95902-6065-EE5B-E69C-8CB42559F9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1401" y="76200"/>
            <a:ext cx="8610599" cy="6658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842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76201" y="405825"/>
            <a:ext cx="61133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2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Rad sa serverima 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C385B5E-1501-6B12-1D9D-72862EE254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6" y="76200"/>
            <a:ext cx="8715374" cy="6730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1107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76201" y="405825"/>
            <a:ext cx="61133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2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Rad sa serverima 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780B758-059F-9DF8-59A1-98515F974B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5201" y="76200"/>
            <a:ext cx="8686799" cy="6712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4179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Saradnici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8872" indent="0">
              <a:buNone/>
            </a:pPr>
            <a:endParaRPr lang="en-US" dirty="0"/>
          </a:p>
          <a:p>
            <a:pPr marL="438912" lvl="1" indent="-320040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sz="2400" dirty="0"/>
              <a:t>Koordinator programa</a:t>
            </a:r>
            <a:endParaRPr lang="en-US" sz="2400" dirty="0"/>
          </a:p>
          <a:p>
            <a:pPr marL="438912" lvl="1" indent="-320040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hr-HR" sz="2400" dirty="0"/>
          </a:p>
          <a:p>
            <a:pPr marL="438912" lvl="1" indent="-320040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hr-HR" sz="2400" dirty="0"/>
              <a:t>Sekretar režije</a:t>
            </a:r>
          </a:p>
          <a:p>
            <a:pPr marL="118872" lvl="1" indent="0">
              <a:spcBef>
                <a:spcPts val="0"/>
              </a:spcBef>
              <a:buClrTx/>
              <a:buSzPct val="80000"/>
              <a:buNone/>
            </a:pPr>
            <a:endParaRPr lang="hr-HR" sz="2400" dirty="0"/>
          </a:p>
          <a:p>
            <a:pPr marL="438912" lvl="1" indent="-320040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hr-HR" sz="2400" dirty="0"/>
              <a:t>Dokumentarista</a:t>
            </a: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b="1" dirty="0"/>
          </a:p>
        </p:txBody>
      </p:sp>
    </p:spTree>
    <p:extLst>
      <p:ext uri="{BB962C8B-B14F-4D97-AF65-F5344CB8AC3E}">
        <p14:creationId xmlns:p14="http://schemas.microsoft.com/office/powerpoint/2010/main" val="243995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52800" y="5715000"/>
            <a:ext cx="5410200" cy="838200"/>
          </a:xfrm>
        </p:spPr>
        <p:txBody>
          <a:bodyPr>
            <a:norm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DOKUMENTARISTA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>
              <a:solidFill>
                <a:srgbClr val="F0AD00">
                  <a:satMod val="150000"/>
                </a:srgb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55050" y="76200"/>
            <a:ext cx="4081899" cy="4960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8772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52400" y="1524000"/>
            <a:ext cx="11506200" cy="5334000"/>
          </a:xfrm>
        </p:spPr>
        <p:txBody>
          <a:bodyPr>
            <a:noAutofit/>
          </a:bodyPr>
          <a:lstStyle/>
          <a:p>
            <a:pPr marL="901700" indent="-457200" algn="just">
              <a:buClrTx/>
              <a:buFont typeface="Wingdings" pitchFamily="2" charset="2"/>
              <a:buChar char="ü"/>
            </a:pPr>
            <a:r>
              <a:rPr lang="hr-HR" sz="2400" b="1" dirty="0">
                <a:solidFill>
                  <a:srgbClr val="C00000"/>
                </a:solidFill>
              </a:rPr>
              <a:t>analizira, sistematizuje i arhivira video materijale</a:t>
            </a:r>
          </a:p>
          <a:p>
            <a:pPr marL="444500" indent="0" algn="just">
              <a:buClrTx/>
              <a:buNone/>
            </a:pPr>
            <a:endParaRPr lang="hr-HR" sz="2400" b="1" dirty="0">
              <a:solidFill>
                <a:srgbClr val="C00000"/>
              </a:solidFill>
            </a:endParaRPr>
          </a:p>
          <a:p>
            <a:pPr marL="444500" indent="0" algn="just">
              <a:buNone/>
            </a:pPr>
            <a:endParaRPr lang="sr-Latn-RS" sz="700" dirty="0">
              <a:latin typeface="Corbel" pitchFamily="34" charset="0"/>
            </a:endParaRPr>
          </a:p>
          <a:p>
            <a:pPr marL="901700" indent="-457200" algn="just">
              <a:buClrTx/>
              <a:buFont typeface="Wingdings" pitchFamily="2" charset="2"/>
              <a:buChar char="q"/>
            </a:pPr>
            <a:r>
              <a:rPr lang="hr-HR" sz="2400" dirty="0"/>
              <a:t>radi na analizi i obradi svih pristiglih VIDEO materijala putem:</a:t>
            </a:r>
          </a:p>
          <a:p>
            <a:pPr marL="1271588" indent="-285750" hangingPunct="0">
              <a:buClrTx/>
              <a:buFont typeface="Arial" pitchFamily="34" charset="0"/>
              <a:buChar char="•"/>
            </a:pPr>
            <a:r>
              <a:rPr lang="hr-HR" sz="2400" dirty="0"/>
              <a:t>ENG snimanja</a:t>
            </a:r>
            <a:endParaRPr lang="en-US" sz="2400" dirty="0"/>
          </a:p>
          <a:p>
            <a:pPr marL="1271588" indent="-285750" hangingPunct="0">
              <a:buClrTx/>
              <a:buFont typeface="Arial" pitchFamily="34" charset="0"/>
              <a:buChar char="•"/>
            </a:pPr>
            <a:r>
              <a:rPr lang="hr-HR" sz="2400" dirty="0"/>
              <a:t>inostranih agencijskih servisa</a:t>
            </a:r>
            <a:endParaRPr lang="en-US" sz="2400" dirty="0"/>
          </a:p>
          <a:p>
            <a:pPr marL="1271588" indent="-285750" hangingPunct="0">
              <a:buClrTx/>
              <a:buFont typeface="Arial" pitchFamily="34" charset="0"/>
              <a:buChar char="•"/>
            </a:pPr>
            <a:r>
              <a:rPr lang="hr-HR" sz="2400" dirty="0"/>
              <a:t>drugih TV stanica</a:t>
            </a:r>
          </a:p>
          <a:p>
            <a:pPr marL="985838" indent="0" hangingPunct="0">
              <a:buNone/>
            </a:pPr>
            <a:endParaRPr lang="en-US" sz="1000" dirty="0"/>
          </a:p>
          <a:p>
            <a:pPr marL="896938" indent="-452438" hangingPunct="0">
              <a:buClrTx/>
              <a:buFont typeface="Wingdings" pitchFamily="2" charset="2"/>
              <a:buChar char="q"/>
            </a:pPr>
            <a:endParaRPr lang="hr-HR" sz="2400" dirty="0"/>
          </a:p>
          <a:p>
            <a:pPr marL="896938" indent="-452438" hangingPunct="0">
              <a:buClrTx/>
              <a:buFont typeface="Wingdings" pitchFamily="2" charset="2"/>
              <a:buChar char="q"/>
            </a:pPr>
            <a:r>
              <a:rPr lang="hr-HR" sz="2400" dirty="0"/>
              <a:t>po završetku radnog dana pristupa:</a:t>
            </a:r>
            <a:endParaRPr lang="en-US" sz="2400" dirty="0"/>
          </a:p>
          <a:p>
            <a:pPr marL="1271588" indent="-285750" hangingPunct="0">
              <a:buClrTx/>
              <a:buFont typeface="Arial" pitchFamily="34" charset="0"/>
              <a:buChar char="•"/>
            </a:pPr>
            <a:r>
              <a:rPr lang="hr-HR" sz="2400" dirty="0"/>
              <a:t>odabiru</a:t>
            </a:r>
            <a:endParaRPr lang="en-US" sz="2400" dirty="0"/>
          </a:p>
          <a:p>
            <a:pPr marL="1271588" indent="-285750" hangingPunct="0">
              <a:buClrTx/>
              <a:buFont typeface="Arial" pitchFamily="34" charset="0"/>
              <a:buChar char="•"/>
            </a:pPr>
            <a:r>
              <a:rPr lang="hr-HR" sz="2400" dirty="0"/>
              <a:t>presnimavanju (na za to određene trake poštujući standarde)</a:t>
            </a:r>
            <a:endParaRPr lang="en-US" sz="2400" dirty="0"/>
          </a:p>
          <a:p>
            <a:pPr marL="1271588" indent="-285750" hangingPunct="0">
              <a:buClrTx/>
              <a:buFont typeface="Arial" pitchFamily="34" charset="0"/>
              <a:buChar char="•"/>
            </a:pPr>
            <a:r>
              <a:rPr lang="hr-HR" sz="2400" dirty="0"/>
              <a:t>upisuje u evidencioni karton opis snimka i temu</a:t>
            </a:r>
            <a:endParaRPr lang="en-US" sz="2400" dirty="0"/>
          </a:p>
          <a:p>
            <a:pPr marL="1271588" indent="-285750" hangingPunct="0">
              <a:buClrTx/>
              <a:buFont typeface="Arial" pitchFamily="34" charset="0"/>
              <a:buChar char="•"/>
            </a:pPr>
            <a:r>
              <a:rPr lang="hr-HR" sz="2400" dirty="0"/>
              <a:t>predaje arhivaru materijal za unos u bazu podataka-PC</a:t>
            </a:r>
          </a:p>
          <a:p>
            <a:pPr marL="985838" indent="0" hangingPunct="0">
              <a:buNone/>
            </a:pPr>
            <a:endParaRPr lang="en-US" sz="1000" dirty="0"/>
          </a:p>
          <a:p>
            <a:pPr marL="444500" indent="0" algn="just"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6201" y="304801"/>
            <a:ext cx="42560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Poslovi ... 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1680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2BFA1D-FBEF-E21A-1ED2-D2AD212724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61A9B70-F3FF-673E-C9DA-AD3AC54EF3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1524000"/>
            <a:ext cx="11506200" cy="5334000"/>
          </a:xfrm>
        </p:spPr>
        <p:txBody>
          <a:bodyPr>
            <a:noAutofit/>
          </a:bodyPr>
          <a:lstStyle/>
          <a:p>
            <a:pPr marL="444500" indent="0" algn="just">
              <a:buNone/>
            </a:pPr>
            <a:endParaRPr lang="sr-Latn-RS" sz="700" dirty="0">
              <a:latin typeface="Corbel" pitchFamily="34" charset="0"/>
            </a:endParaRPr>
          </a:p>
          <a:p>
            <a:pPr marL="985838" indent="0" hangingPunct="0">
              <a:buNone/>
            </a:pPr>
            <a:endParaRPr lang="sr-Latn-RS" sz="1000" dirty="0"/>
          </a:p>
          <a:p>
            <a:pPr marL="985838" indent="0" hangingPunct="0">
              <a:buNone/>
            </a:pPr>
            <a:endParaRPr lang="sr-Latn-RS" sz="1000" dirty="0"/>
          </a:p>
          <a:p>
            <a:pPr marL="985838" indent="0" hangingPunct="0">
              <a:buNone/>
            </a:pPr>
            <a:endParaRPr lang="sr-Latn-RS" sz="1000" dirty="0"/>
          </a:p>
          <a:p>
            <a:pPr marL="985838" indent="0" hangingPunct="0">
              <a:buNone/>
            </a:pPr>
            <a:endParaRPr lang="en-US" sz="1000" dirty="0"/>
          </a:p>
          <a:p>
            <a:pPr marL="896938" indent="-452438" hangingPunct="0">
              <a:buClrTx/>
              <a:buFont typeface="Wingdings" pitchFamily="2" charset="2"/>
              <a:buChar char="q"/>
            </a:pPr>
            <a:r>
              <a:rPr lang="hr-HR" sz="2400" dirty="0"/>
              <a:t>proverava stanje arhive u videoteci i shodno tome reaguje:</a:t>
            </a:r>
            <a:endParaRPr lang="en-US" sz="2400" dirty="0"/>
          </a:p>
          <a:p>
            <a:pPr marL="1271588" indent="-285750" hangingPunct="0">
              <a:buClrTx/>
              <a:buFont typeface="Arial" pitchFamily="34" charset="0"/>
              <a:buChar char="•"/>
            </a:pPr>
            <a:r>
              <a:rPr lang="hr-HR" sz="2400" dirty="0"/>
              <a:t>rearhivira postojeće materijale</a:t>
            </a:r>
            <a:endParaRPr lang="en-US" sz="2400" dirty="0"/>
          </a:p>
          <a:p>
            <a:pPr marL="1271588" indent="-285750" hangingPunct="0">
              <a:buClrTx/>
              <a:buFont typeface="Arial" pitchFamily="34" charset="0"/>
              <a:buChar char="•"/>
            </a:pPr>
            <a:r>
              <a:rPr lang="hr-HR" sz="2400" dirty="0"/>
              <a:t>potražuje određene snimke preko producenta </a:t>
            </a:r>
          </a:p>
          <a:p>
            <a:pPr marL="1271588" indent="-285750" hangingPunct="0">
              <a:buClrTx/>
              <a:buFont typeface="Arial" pitchFamily="34" charset="0"/>
              <a:buChar char="•"/>
            </a:pPr>
            <a:r>
              <a:rPr lang="hr-HR" sz="2400" dirty="0"/>
              <a:t>kontroliše korišćenje arhivskog materijala u emitovanju i po potrebi skreće pažnju realizatorima i arhivarima</a:t>
            </a:r>
            <a:endParaRPr lang="en-US" sz="2400" dirty="0"/>
          </a:p>
          <a:p>
            <a:pPr marL="444500" indent="0" algn="just"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BD169F9-550F-00DE-C88F-7FD570424159}"/>
              </a:ext>
            </a:extLst>
          </p:cNvPr>
          <p:cNvSpPr/>
          <p:nvPr/>
        </p:nvSpPr>
        <p:spPr>
          <a:xfrm>
            <a:off x="76201" y="304801"/>
            <a:ext cx="42560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Poslovi ... 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0093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Saradnici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8872" indent="0">
              <a:buNone/>
            </a:pPr>
            <a:endParaRPr lang="en-US" sz="1800" dirty="0"/>
          </a:p>
          <a:p>
            <a:pPr marL="438912" lvl="1" indent="-320040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sz="2400" dirty="0"/>
              <a:t>Realizator info programa</a:t>
            </a:r>
            <a:endParaRPr lang="en-US" sz="2400" dirty="0"/>
          </a:p>
          <a:p>
            <a:pPr marL="438912" lvl="1" indent="-320040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hr-HR" sz="2400" dirty="0"/>
          </a:p>
          <a:p>
            <a:pPr marL="438912" lvl="1" indent="-320040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hr-HR" sz="2400" dirty="0"/>
              <a:t>Asistent realizacije programa</a:t>
            </a:r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b="1" dirty="0"/>
          </a:p>
        </p:txBody>
      </p:sp>
    </p:spTree>
    <p:extLst>
      <p:ext uri="{BB962C8B-B14F-4D97-AF65-F5344CB8AC3E}">
        <p14:creationId xmlns:p14="http://schemas.microsoft.com/office/powerpoint/2010/main" val="1324795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52400" y="1676401"/>
            <a:ext cx="10058400" cy="4953000"/>
          </a:xfrm>
        </p:spPr>
        <p:txBody>
          <a:bodyPr>
            <a:noAutofit/>
          </a:bodyPr>
          <a:lstStyle/>
          <a:p>
            <a:pPr marL="901700" indent="-457200" algn="just">
              <a:buClrTx/>
              <a:buFont typeface="Wingdings" pitchFamily="2" charset="2"/>
              <a:buChar char="ü"/>
            </a:pPr>
            <a:r>
              <a:rPr lang="sr-Latn-RS" sz="2400" dirty="0">
                <a:latin typeface="Corbel" pitchFamily="34" charset="0"/>
              </a:rPr>
              <a:t>Obavlja posao arhivara i asistenta realizacije emitovanja programa</a:t>
            </a:r>
          </a:p>
          <a:p>
            <a:pPr marL="896938" indent="-452438" algn="just">
              <a:buNone/>
            </a:pPr>
            <a:endParaRPr lang="sr-Latn-RS" sz="2000" dirty="0">
              <a:latin typeface="Corbel" pitchFamily="34" charset="0"/>
            </a:endParaRPr>
          </a:p>
          <a:p>
            <a:pPr marL="901700" indent="-457200" algn="just">
              <a:buClrTx/>
              <a:buFont typeface="Wingdings" pitchFamily="2" charset="2"/>
              <a:buChar char="q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Rad sa trakama</a:t>
            </a:r>
          </a:p>
          <a:p>
            <a:pPr marL="444500" indent="0" algn="just">
              <a:buNone/>
            </a:pPr>
            <a:endParaRPr lang="sr-Latn-RS" sz="2000" dirty="0">
              <a:latin typeface="Corbel" pitchFamily="34" charset="0"/>
            </a:endParaRPr>
          </a:p>
          <a:p>
            <a:pPr>
              <a:buClrTx/>
            </a:pPr>
            <a:r>
              <a:rPr lang="hr-HR" sz="2400" dirty="0"/>
              <a:t> Zadužuje u magacinu prazne trake:</a:t>
            </a:r>
            <a:endParaRPr lang="en-US" sz="2400" dirty="0"/>
          </a:p>
          <a:p>
            <a:pPr marL="896938" indent="266700" hangingPunct="0">
              <a:lnSpc>
                <a:spcPct val="150000"/>
              </a:lnSpc>
              <a:buClrTx/>
              <a:buFont typeface="Arial" pitchFamily="34" charset="0"/>
              <a:buChar char="•"/>
            </a:pPr>
            <a:r>
              <a:rPr lang="hr-HR" sz="2400" dirty="0"/>
              <a:t>upsuje TCR na traku putem magnetoskopa</a:t>
            </a:r>
            <a:endParaRPr lang="en-US" sz="2400" dirty="0"/>
          </a:p>
          <a:p>
            <a:pPr marL="896938" indent="266700" hangingPunct="0">
              <a:lnSpc>
                <a:spcPct val="150000"/>
              </a:lnSpc>
              <a:buClrTx/>
              <a:buFont typeface="Arial" pitchFamily="34" charset="0"/>
              <a:buChar char="•"/>
            </a:pPr>
            <a:r>
              <a:rPr lang="hr-HR" sz="2400" dirty="0"/>
              <a:t>obeležava trake nalepnicom</a:t>
            </a:r>
            <a:endParaRPr lang="en-US" sz="2400" dirty="0"/>
          </a:p>
          <a:p>
            <a:pPr marL="896938" indent="266700" hangingPunct="0">
              <a:lnSpc>
                <a:spcPct val="150000"/>
              </a:lnSpc>
              <a:buClrTx/>
              <a:buFont typeface="Arial" pitchFamily="34" charset="0"/>
              <a:buChar char="•"/>
            </a:pPr>
            <a:r>
              <a:rPr lang="hr-HR" sz="2400" dirty="0"/>
              <a:t>obeležava evidencioni karton i ubacuje u omot trake</a:t>
            </a:r>
            <a:endParaRPr lang="en-US" sz="2400" dirty="0"/>
          </a:p>
          <a:p>
            <a:pPr marL="896938" indent="266700" hangingPunct="0">
              <a:lnSpc>
                <a:spcPct val="150000"/>
              </a:lnSpc>
              <a:buClrTx/>
              <a:buFont typeface="Arial" pitchFamily="34" charset="0"/>
              <a:buChar char="•"/>
            </a:pPr>
            <a:r>
              <a:rPr lang="hr-HR" sz="2400" dirty="0"/>
              <a:t>obeležava traku u zavisnosti od namene</a:t>
            </a:r>
            <a:endParaRPr lang="en-US" sz="2400" dirty="0"/>
          </a:p>
          <a:p>
            <a:pPr marL="896938" indent="266700" hangingPunct="0">
              <a:lnSpc>
                <a:spcPct val="150000"/>
              </a:lnSpc>
              <a:buClrTx/>
              <a:buFont typeface="Arial" pitchFamily="34" charset="0"/>
              <a:buChar char="•"/>
            </a:pPr>
            <a:r>
              <a:rPr lang="hr-HR" sz="2400" dirty="0"/>
              <a:t>unosi novu traku u PC kao  </a:t>
            </a:r>
            <a:r>
              <a:rPr lang="hr-HR" sz="2400" i="1" dirty="0"/>
              <a:t>praznu traku za nov materijal</a:t>
            </a:r>
            <a:endParaRPr lang="hr-HR" sz="2400" dirty="0"/>
          </a:p>
          <a:p>
            <a:pPr lvl="0" hangingPunct="0"/>
            <a:endParaRPr lang="en-US" sz="2000" dirty="0"/>
          </a:p>
        </p:txBody>
      </p:sp>
      <p:sp>
        <p:nvSpPr>
          <p:cNvPr id="10" name="Rectangle 9"/>
          <p:cNvSpPr/>
          <p:nvPr/>
        </p:nvSpPr>
        <p:spPr>
          <a:xfrm>
            <a:off x="76200" y="304801"/>
            <a:ext cx="42560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Poslovi ... 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112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28600" y="1752600"/>
            <a:ext cx="10515600" cy="4190999"/>
          </a:xfrm>
        </p:spPr>
        <p:txBody>
          <a:bodyPr>
            <a:noAutofit/>
          </a:bodyPr>
          <a:lstStyle/>
          <a:p>
            <a:pPr hangingPunct="0">
              <a:buClrTx/>
            </a:pPr>
            <a:r>
              <a:rPr lang="hr-HR" sz="2400" dirty="0"/>
              <a:t>Prilikom preuzimanja traka sa materijalom za emitovanje:</a:t>
            </a:r>
          </a:p>
          <a:p>
            <a:pPr marL="118872" indent="0" hangingPunct="0">
              <a:buClrTx/>
              <a:buNone/>
            </a:pPr>
            <a:endParaRPr lang="en-US" sz="1100" dirty="0"/>
          </a:p>
          <a:p>
            <a:pPr marL="1163638" indent="-266700" hangingPunct="0">
              <a:lnSpc>
                <a:spcPct val="150000"/>
              </a:lnSpc>
              <a:buClrTx/>
              <a:buFont typeface="Arial" pitchFamily="34" charset="0"/>
              <a:buChar char="•"/>
            </a:pPr>
            <a:r>
              <a:rPr lang="hr-HR" sz="2400" dirty="0"/>
              <a:t>proverava evidencioni karton trake</a:t>
            </a:r>
            <a:endParaRPr lang="en-US" sz="2400" dirty="0"/>
          </a:p>
          <a:p>
            <a:pPr marL="1163638" indent="-266700" hangingPunct="0">
              <a:lnSpc>
                <a:spcPct val="150000"/>
              </a:lnSpc>
              <a:buClrTx/>
              <a:buFont typeface="Arial" pitchFamily="34" charset="0"/>
              <a:buChar char="•"/>
            </a:pPr>
            <a:r>
              <a:rPr lang="hr-HR" sz="2400" dirty="0"/>
              <a:t>proverava izvođački sinopsis</a:t>
            </a:r>
            <a:endParaRPr lang="en-US" sz="2400" dirty="0"/>
          </a:p>
          <a:p>
            <a:pPr marL="1163638" indent="-266700" hangingPunct="0">
              <a:lnSpc>
                <a:spcPct val="150000"/>
              </a:lnSpc>
              <a:buClrTx/>
              <a:buFont typeface="Arial" pitchFamily="34" charset="0"/>
              <a:buChar char="•"/>
            </a:pPr>
            <a:r>
              <a:rPr lang="hr-HR" sz="2400" dirty="0"/>
              <a:t>upisuje VTR materijal u listu </a:t>
            </a:r>
            <a:r>
              <a:rPr lang="hr-HR" sz="2400" i="1" dirty="0"/>
              <a:t>SPREMNO ZA EMITOVANJE</a:t>
            </a:r>
            <a:r>
              <a:rPr lang="hr-HR" sz="2400" dirty="0"/>
              <a:t>:</a:t>
            </a:r>
            <a:endParaRPr lang="en-US" sz="2400" dirty="0"/>
          </a:p>
          <a:p>
            <a:pPr marL="1163638" indent="-266700" hangingPunct="0">
              <a:lnSpc>
                <a:spcPct val="150000"/>
              </a:lnSpc>
              <a:buClrTx/>
              <a:buFont typeface="Arial" pitchFamily="34" charset="0"/>
              <a:buChar char="•"/>
            </a:pPr>
            <a:r>
              <a:rPr lang="de-DE" sz="2400" dirty="0"/>
              <a:t>p</a:t>
            </a:r>
            <a:r>
              <a:rPr lang="hr-HR" sz="2400" dirty="0"/>
              <a:t>o odabiru novog arhivskog materijala od strane starijeg arhivara, ažurira/unosi podatke u PC</a:t>
            </a:r>
            <a:endParaRPr lang="en-US" sz="2400" dirty="0"/>
          </a:p>
          <a:p>
            <a:pPr marL="1163638" indent="-266700" hangingPunct="0">
              <a:lnSpc>
                <a:spcPct val="150000"/>
              </a:lnSpc>
              <a:buClrTx/>
              <a:buFont typeface="Arial" pitchFamily="34" charset="0"/>
              <a:buChar char="•"/>
            </a:pPr>
            <a:r>
              <a:rPr lang="hr-HR" sz="2400" dirty="0"/>
              <a:t>vodi brigu o svim VTR materijalima za emitovanje - priprema, obezbeđuje trake za snimanje, obrađuje i kontroliše</a:t>
            </a:r>
            <a:endParaRPr lang="en-US" sz="2400" dirty="0"/>
          </a:p>
          <a:p>
            <a:pPr marL="118872" indent="0" hangingPunct="0">
              <a:buNone/>
            </a:pPr>
            <a:endParaRPr lang="en-US" sz="2000" dirty="0"/>
          </a:p>
        </p:txBody>
      </p:sp>
      <p:sp>
        <p:nvSpPr>
          <p:cNvPr id="10" name="Rectangle 9"/>
          <p:cNvSpPr/>
          <p:nvPr/>
        </p:nvSpPr>
        <p:spPr>
          <a:xfrm>
            <a:off x="76201" y="304801"/>
            <a:ext cx="42560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Poslovi ... 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4183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9652" y="128357"/>
            <a:ext cx="9272696" cy="6601286"/>
          </a:xfrm>
        </p:spPr>
      </p:pic>
    </p:spTree>
    <p:extLst>
      <p:ext uri="{BB962C8B-B14F-4D97-AF65-F5344CB8AC3E}">
        <p14:creationId xmlns:p14="http://schemas.microsoft.com/office/powerpoint/2010/main" val="2782186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6201" y="1447801"/>
            <a:ext cx="11887199" cy="5181600"/>
          </a:xfrm>
        </p:spPr>
        <p:txBody>
          <a:bodyPr>
            <a:noAutofit/>
          </a:bodyPr>
          <a:lstStyle/>
          <a:p>
            <a:pPr marL="901700" indent="-457200" algn="just">
              <a:buClrTx/>
              <a:buFont typeface="Wingdings" pitchFamily="2" charset="2"/>
              <a:buChar char="q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Priprema za emitovanje</a:t>
            </a:r>
          </a:p>
          <a:p>
            <a:pPr marL="444500" indent="0" algn="just">
              <a:buNone/>
            </a:pPr>
            <a:endParaRPr lang="sr-Latn-RS" sz="1000" dirty="0">
              <a:latin typeface="Corbel" pitchFamily="34" charset="0"/>
            </a:endParaRPr>
          </a:p>
          <a:p>
            <a:pPr lvl="0" hangingPunct="0">
              <a:lnSpc>
                <a:spcPct val="150000"/>
              </a:lnSpc>
              <a:buClrTx/>
            </a:pPr>
            <a:r>
              <a:rPr lang="hr-HR" sz="2400" dirty="0"/>
              <a:t>priprema trake za emitovanje po programskoj košuljici:</a:t>
            </a:r>
            <a:endParaRPr lang="en-US" sz="2400" dirty="0"/>
          </a:p>
          <a:p>
            <a:pPr lvl="0" hangingPunct="0">
              <a:lnSpc>
                <a:spcPct val="150000"/>
              </a:lnSpc>
              <a:buClrTx/>
            </a:pPr>
            <a:r>
              <a:rPr lang="hr-HR" sz="2400" dirty="0"/>
              <a:t>za svaku emisiju koja ide u emitovanje proverava obaveznim pregledem istu:</a:t>
            </a:r>
          </a:p>
          <a:p>
            <a:pPr marL="118872" lvl="0" indent="0" hangingPunct="0">
              <a:lnSpc>
                <a:spcPct val="150000"/>
              </a:lnSpc>
              <a:buClrTx/>
              <a:buNone/>
            </a:pPr>
            <a:endParaRPr lang="en-US" sz="1400" dirty="0"/>
          </a:p>
          <a:p>
            <a:pPr marL="1339850" indent="-265113" hangingPunct="0">
              <a:buClrTx/>
              <a:buFont typeface="Arial" pitchFamily="34" charset="0"/>
              <a:buChar char="•"/>
            </a:pPr>
            <a:r>
              <a:rPr lang="hr-HR" sz="2400" dirty="0"/>
              <a:t>da li postoje smetnje u slici i tonu</a:t>
            </a:r>
            <a:endParaRPr lang="en-US" sz="2400" dirty="0"/>
          </a:p>
          <a:p>
            <a:pPr marL="1339850" indent="-265113" hangingPunct="0">
              <a:buClrTx/>
              <a:buFont typeface="Arial" pitchFamily="34" charset="0"/>
              <a:buChar char="•"/>
            </a:pPr>
            <a:r>
              <a:rPr lang="hr-HR" sz="2400" dirty="0"/>
              <a:t>da li postoji prevod i po kom kanalu</a:t>
            </a:r>
            <a:endParaRPr lang="en-US" sz="2400" dirty="0"/>
          </a:p>
          <a:p>
            <a:pPr marL="1339850" indent="-265113" algn="just" hangingPunct="0">
              <a:buClrTx/>
              <a:buFont typeface="Arial" pitchFamily="34" charset="0"/>
              <a:buChar char="•"/>
            </a:pPr>
            <a:r>
              <a:rPr lang="hr-HR" sz="2400" dirty="0"/>
              <a:t>ukoliko postoje smetnje u slici ili tonu obavezno naznačiti u izvođačkom sinopsisu sa označenim TCR a potom obavestiti koordinatora programa, sekretara režije</a:t>
            </a:r>
            <a:endParaRPr lang="en-US" sz="2400" dirty="0"/>
          </a:p>
          <a:p>
            <a:pPr marL="1339850" indent="-265113" algn="just" hangingPunct="0">
              <a:buClrTx/>
              <a:buFont typeface="Arial" pitchFamily="34" charset="0"/>
              <a:buChar char="•"/>
            </a:pPr>
            <a:r>
              <a:rPr lang="de-DE" sz="2400" dirty="0"/>
              <a:t>popunjava</a:t>
            </a:r>
            <a:r>
              <a:rPr lang="hr-HR" sz="2400" dirty="0"/>
              <a:t> izvođački sinopsis za svaku emisiju (naziv emisije, broj trake, dan i vreme emitovanja, početni i završni TCR) i trajanje emisije, početni i završni kadar i početne i završne reči</a:t>
            </a:r>
          </a:p>
          <a:p>
            <a:pPr marL="118872" indent="0" hangingPunct="0">
              <a:buNone/>
            </a:pPr>
            <a:endParaRPr lang="en-US" sz="2000" dirty="0"/>
          </a:p>
        </p:txBody>
      </p:sp>
      <p:sp>
        <p:nvSpPr>
          <p:cNvPr id="10" name="Rectangle 9"/>
          <p:cNvSpPr/>
          <p:nvPr/>
        </p:nvSpPr>
        <p:spPr>
          <a:xfrm>
            <a:off x="76201" y="304801"/>
            <a:ext cx="42560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Poslovi ... 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134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2400" y="133815"/>
            <a:ext cx="4781474" cy="6693683"/>
          </a:xfrm>
        </p:spPr>
      </p:pic>
    </p:spTree>
    <p:extLst>
      <p:ext uri="{BB962C8B-B14F-4D97-AF65-F5344CB8AC3E}">
        <p14:creationId xmlns:p14="http://schemas.microsoft.com/office/powerpoint/2010/main" val="395732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62" t="10045" r="4688" b="39729"/>
          <a:stretch/>
        </p:blipFill>
        <p:spPr>
          <a:xfrm>
            <a:off x="1905000" y="100012"/>
            <a:ext cx="8877300" cy="6657975"/>
          </a:xfrm>
        </p:spPr>
      </p:pic>
    </p:spTree>
    <p:extLst>
      <p:ext uri="{BB962C8B-B14F-4D97-AF65-F5344CB8AC3E}">
        <p14:creationId xmlns:p14="http://schemas.microsoft.com/office/powerpoint/2010/main" val="4232482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62" t="59155" r="4688" b="2896"/>
          <a:stretch/>
        </p:blipFill>
        <p:spPr>
          <a:xfrm>
            <a:off x="990600" y="685800"/>
            <a:ext cx="10488705" cy="5943600"/>
          </a:xfrm>
        </p:spPr>
      </p:pic>
    </p:spTree>
    <p:extLst>
      <p:ext uri="{BB962C8B-B14F-4D97-AF65-F5344CB8AC3E}">
        <p14:creationId xmlns:p14="http://schemas.microsoft.com/office/powerpoint/2010/main" val="1590721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52400" y="1752601"/>
            <a:ext cx="11734800" cy="4876800"/>
          </a:xfrm>
        </p:spPr>
        <p:txBody>
          <a:bodyPr>
            <a:noAutofit/>
          </a:bodyPr>
          <a:lstStyle/>
          <a:p>
            <a:pPr marL="901700" indent="-457200" algn="just">
              <a:buClrTx/>
              <a:buFont typeface="Wingdings" pitchFamily="2" charset="2"/>
              <a:buChar char="q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Priprema za emitovanje</a:t>
            </a:r>
          </a:p>
          <a:p>
            <a:pPr marL="444500" indent="0" algn="just">
              <a:buNone/>
            </a:pPr>
            <a:endParaRPr lang="sr-Latn-RS" sz="1400" dirty="0">
              <a:latin typeface="Corbel" pitchFamily="34" charset="0"/>
            </a:endParaRPr>
          </a:p>
          <a:p>
            <a:pPr lvl="0" hangingPunct="0">
              <a:buClrTx/>
              <a:buFont typeface="Wingdings" pitchFamily="2" charset="2"/>
              <a:buChar char="§"/>
            </a:pPr>
            <a:r>
              <a:rPr lang="de-DE" sz="2400" dirty="0"/>
              <a:t>d</a:t>
            </a:r>
            <a:r>
              <a:rPr lang="hr-HR" sz="2400" dirty="0"/>
              <a:t>ostavlja realiz. el. graf obrade potpise za emitovanje (ako su upisani u izvođački sinopsis), a sekretara režije obaveštava o istima koji se emituju u toku emisije</a:t>
            </a:r>
          </a:p>
          <a:p>
            <a:pPr marL="118872" indent="0" hangingPunct="0">
              <a:buClrTx/>
              <a:buNone/>
            </a:pPr>
            <a:endParaRPr lang="en-US" sz="2200" dirty="0"/>
          </a:p>
          <a:p>
            <a:pPr lvl="0" hangingPunct="0">
              <a:buClrTx/>
              <a:buFont typeface="Wingdings" pitchFamily="2" charset="2"/>
              <a:buChar char="§"/>
            </a:pPr>
            <a:r>
              <a:rPr lang="de-DE" sz="2400" dirty="0"/>
              <a:t>p</a:t>
            </a:r>
            <a:r>
              <a:rPr lang="hr-HR" sz="2400" dirty="0"/>
              <a:t>roverava da li se trake za naredna 24 sata nalaze u videoteci i da li su ustartovane</a:t>
            </a:r>
          </a:p>
          <a:p>
            <a:pPr marL="118872" indent="0" hangingPunct="0">
              <a:buClrTx/>
              <a:buNone/>
            </a:pPr>
            <a:endParaRPr lang="en-US" sz="2200" dirty="0"/>
          </a:p>
          <a:p>
            <a:pPr lvl="0" hangingPunct="0">
              <a:buClrTx/>
              <a:buFont typeface="Wingdings" pitchFamily="2" charset="2"/>
              <a:buChar char="§"/>
            </a:pPr>
            <a:r>
              <a:rPr lang="en-US" sz="2400" dirty="0"/>
              <a:t>p</a:t>
            </a:r>
            <a:r>
              <a:rPr lang="hr-HR" sz="2400" dirty="0"/>
              <a:t>ripremljene i ustartovane trake odlaže u arhivu - odeljenje za emitovanje</a:t>
            </a:r>
          </a:p>
          <a:p>
            <a:pPr marL="118872" indent="0" hangingPunct="0">
              <a:buClrTx/>
              <a:buNone/>
            </a:pPr>
            <a:endParaRPr lang="en-US" sz="2200" dirty="0"/>
          </a:p>
          <a:p>
            <a:pPr marL="118872" indent="0">
              <a:buNone/>
            </a:pPr>
            <a:r>
              <a:rPr lang="hr-HR" sz="2000" dirty="0"/>
              <a:t>	</a:t>
            </a:r>
            <a:endParaRPr lang="en-US" sz="2000" dirty="0">
              <a:latin typeface="Corbe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52400" y="304801"/>
            <a:ext cx="41798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Poslovi ... 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7375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799</TotalTime>
  <Words>425</Words>
  <Application>Microsoft Office PowerPoint</Application>
  <PresentationFormat>Widescreen</PresentationFormat>
  <Paragraphs>86</Paragraphs>
  <Slides>19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7" baseType="lpstr">
      <vt:lpstr>Arial</vt:lpstr>
      <vt:lpstr>Calibri</vt:lpstr>
      <vt:lpstr>Corbel</vt:lpstr>
      <vt:lpstr>Wingdings</vt:lpstr>
      <vt:lpstr>Wingdings 2</vt:lpstr>
      <vt:lpstr>Wingdings 3</vt:lpstr>
      <vt:lpstr>Module</vt:lpstr>
      <vt:lpstr>1_Module</vt:lpstr>
      <vt:lpstr>ARHIVAR / AS.REALIZACIJE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Saradnici</vt:lpstr>
      <vt:lpstr>DOKUMENTARISTA</vt:lpstr>
      <vt:lpstr>PowerPoint Presentation</vt:lpstr>
      <vt:lpstr>PowerPoint Presentation</vt:lpstr>
      <vt:lpstr>Saradnici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196</cp:revision>
  <dcterms:created xsi:type="dcterms:W3CDTF">2006-08-16T00:00:00Z</dcterms:created>
  <dcterms:modified xsi:type="dcterms:W3CDTF">2025-08-06T17:43:17Z</dcterms:modified>
</cp:coreProperties>
</file>